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83" r:id="rId2"/>
    <p:sldId id="351" r:id="rId3"/>
    <p:sldId id="353" r:id="rId4"/>
    <p:sldId id="349" r:id="rId5"/>
    <p:sldId id="344" r:id="rId6"/>
    <p:sldId id="345" r:id="rId7"/>
    <p:sldId id="346" r:id="rId8"/>
    <p:sldId id="348" r:id="rId9"/>
    <p:sldId id="347" r:id="rId10"/>
    <p:sldId id="354" r:id="rId11"/>
    <p:sldId id="352" r:id="rId12"/>
    <p:sldId id="343" r:id="rId1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768" userDrawn="1">
          <p15:clr>
            <a:srgbClr val="A4A3A4"/>
          </p15:clr>
        </p15:guide>
        <p15:guide id="3" orient="horz" pos="3888" userDrawn="1">
          <p15:clr>
            <a:srgbClr val="A4A3A4"/>
          </p15:clr>
        </p15:guide>
        <p15:guide id="4" pos="256" userDrawn="1">
          <p15:clr>
            <a:srgbClr val="A4A3A4"/>
          </p15:clr>
        </p15:guide>
        <p15:guide id="5" pos="3840" userDrawn="1">
          <p15:clr>
            <a:srgbClr val="A4A3A4"/>
          </p15:clr>
        </p15:guide>
        <p15:guide id="6" pos="74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95" autoAdjust="0"/>
    <p:restoredTop sz="88523" autoAdjust="0"/>
  </p:normalViewPr>
  <p:slideViewPr>
    <p:cSldViewPr>
      <p:cViewPr varScale="1">
        <p:scale>
          <a:sx n="114" d="100"/>
          <a:sy n="114" d="100"/>
        </p:scale>
        <p:origin x="688" y="176"/>
      </p:cViewPr>
      <p:guideLst>
        <p:guide orient="horz" pos="2160"/>
        <p:guide orient="horz" pos="768"/>
        <p:guide orient="horz" pos="3888"/>
        <p:guide pos="256"/>
        <p:guide pos="3840"/>
        <p:guide pos="74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32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75F79E-610A-414D-87C7-EF4EF25DDB68}" type="datetimeFigureOut">
              <a:rPr lang="en-US" smtClean="0"/>
              <a:pPr/>
              <a:t>6/29/26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566639-E2A2-4CEE-9E47-7B5D19ABFD1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0545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75FD47-42DA-4580-AF5B-71191955E9DC}" type="datetimeFigureOut">
              <a:rPr lang="en-US" smtClean="0"/>
              <a:pPr/>
              <a:t>6/29/26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DA1160-7D14-4365-9312-21C02B19A7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556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A1160-7D14-4365-9312-21C02B19A7EA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8301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A1160-7D14-4365-9312-21C02B19A7EA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905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1.w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426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C41C27"/>
              </a:solidFill>
            </a:endParaRPr>
          </a:p>
        </p:txBody>
      </p:sp>
      <p:pic>
        <p:nvPicPr>
          <p:cNvPr id="10" name="Picture 9" descr="suga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921" y="97536"/>
            <a:ext cx="2586335" cy="664768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820416" y="5334000"/>
            <a:ext cx="9265920" cy="14203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tx1"/>
              </a:solidFill>
              <a:latin typeface="Helvetica" pitchFamily="34" charset="0"/>
            </a:endParaRPr>
          </a:p>
        </p:txBody>
      </p:sp>
      <p:pic>
        <p:nvPicPr>
          <p:cNvPr id="12" name="Picture 11" descr="Template_2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400" y="5486401"/>
            <a:ext cx="1930400" cy="757409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812288" y="118872"/>
            <a:ext cx="9265920" cy="51389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tx1"/>
              </a:solidFill>
              <a:latin typeface="Helvetic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5146" y="6400801"/>
            <a:ext cx="12923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CC3300"/>
                </a:solidFill>
                <a:latin typeface="Humanst521 BT" pitchFamily="34" charset="0"/>
              </a:rPr>
              <a:t>www.nslgroup.co.in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031744" y="6412022"/>
            <a:ext cx="88392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latin typeface="Humanst521 BT" pitchFamily="34" charset="0"/>
              </a:rPr>
              <a:t>NSL Icon, 8-2-684/2/A, Road No.12, Banjara Hills, Hyderabad - 500 034, India  Ph: 91-40-30514444,  Fax: 91-40-23327919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2946400" y="2286000"/>
            <a:ext cx="89408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7" name="Picture 16" descr="sug_logo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84800" y="533400"/>
            <a:ext cx="5687547" cy="15544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52800" y="3124200"/>
            <a:ext cx="7924800" cy="762000"/>
          </a:xfrm>
        </p:spPr>
        <p:txBody>
          <a:bodyPr>
            <a:noAutofit/>
          </a:bodyPr>
          <a:lstStyle>
            <a:lvl1pPr marL="0" algn="ctr" defTabSz="914400" rtl="0" eaLnBrk="1" latinLnBrk="0" hangingPunct="1">
              <a:defRPr lang="en-US" sz="3600" b="1" kern="12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64000" y="3886200"/>
            <a:ext cx="6400800" cy="381000"/>
          </a:xfrm>
        </p:spPr>
        <p:txBody>
          <a:bodyPr anchor="ctr">
            <a:norm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lang="en-US" sz="2400" b="1" kern="12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/>
                <a:latin typeface="+mj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FDB88-0E7D-4AD5-A954-C5A7C41B45FC}" type="datetime1">
              <a:rPr lang="en-US" smtClean="0"/>
              <a:pPr/>
              <a:t>6/29/26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5" cstate="print"/>
          <a:srcRect l="53267" t="44145" r="5392" b="12612"/>
          <a:stretch>
            <a:fillRect/>
          </a:stretch>
        </p:blipFill>
        <p:spPr bwMode="auto">
          <a:xfrm>
            <a:off x="5080000" y="5334000"/>
            <a:ext cx="5283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69D44-6187-499A-BA4E-25DC5356D6D4}" type="datetime1">
              <a:rPr lang="en-US" smtClean="0"/>
              <a:pPr/>
              <a:t>6/29/26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028402" y="274639"/>
            <a:ext cx="553998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8C80B-E2D5-481D-AA37-629F7152C55C}" type="datetime1">
              <a:rPr lang="en-US" smtClean="0"/>
              <a:pPr/>
              <a:t>6/29/26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3C3EA-2BBE-4EED-9A1C-1CF29028A3F1}" type="datetime1">
              <a:rPr lang="en-US" smtClean="0"/>
              <a:pPr/>
              <a:t>6/29/26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707886"/>
          </a:xfrm>
        </p:spPr>
        <p:txBody>
          <a:bodyPr anchor="t"/>
          <a:lstStyle>
            <a:lvl1pPr algn="l">
              <a:defRPr sz="4000" b="1" cap="all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62F2D-6ADD-4452-B056-907AE7B8EEA9}" type="datetime1">
              <a:rPr lang="en-US" smtClean="0"/>
              <a:pPr/>
              <a:t>6/29/26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3200" y="1143000"/>
            <a:ext cx="5791200" cy="5029200"/>
          </a:xfrm>
        </p:spPr>
        <p:txBody>
          <a:bodyPr>
            <a:normAutofit/>
          </a:bodyPr>
          <a:lstStyle>
            <a:lvl1pPr algn="just">
              <a:defRPr sz="1600"/>
            </a:lvl1pPr>
            <a:lvl2pPr algn="just">
              <a:defRPr sz="1400"/>
            </a:lvl2pPr>
            <a:lvl3pPr algn="just">
              <a:defRPr sz="1200"/>
            </a:lvl3pPr>
            <a:lvl4pPr algn="just">
              <a:defRPr sz="1100"/>
            </a:lvl4pPr>
            <a:lvl5pPr algn="just"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43000"/>
            <a:ext cx="5791200" cy="5029200"/>
          </a:xfrm>
        </p:spPr>
        <p:txBody>
          <a:bodyPr>
            <a:normAutofit/>
          </a:bodyPr>
          <a:lstStyle>
            <a:lvl1pPr algn="just">
              <a:defRPr sz="1600"/>
            </a:lvl1pPr>
            <a:lvl2pPr algn="just">
              <a:defRPr sz="1400"/>
            </a:lvl2pPr>
            <a:lvl3pPr algn="just">
              <a:defRPr sz="1200"/>
            </a:lvl3pPr>
            <a:lvl4pPr algn="just">
              <a:defRPr sz="1100"/>
            </a:lvl4pPr>
            <a:lvl5pPr algn="just"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9AEEE-9185-467D-8A38-B1DE7B59785B}" type="datetime1">
              <a:rPr lang="en-US" smtClean="0"/>
              <a:pPr/>
              <a:t>6/29/26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3200" y="1143000"/>
            <a:ext cx="5793317" cy="63976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 i="1"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3200" y="1905000"/>
            <a:ext cx="5793317" cy="426720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143000"/>
            <a:ext cx="5795433" cy="63976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 i="1"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905000"/>
            <a:ext cx="5795433" cy="426720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FB64-D22E-4E96-9CBC-C0B08AD91044}" type="datetime1">
              <a:rPr lang="en-US" smtClean="0"/>
              <a:pPr/>
              <a:t>6/29/26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66CCD-01EA-4366-B108-929BE5DEF37D}" type="datetime1">
              <a:rPr lang="en-US" smtClean="0"/>
              <a:pPr/>
              <a:t>6/29/26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666AD-84B4-4A9E-972F-3BB18FF9DE46}" type="datetime1">
              <a:rPr lang="en-US" smtClean="0"/>
              <a:pPr/>
              <a:t>6/29/26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1034990"/>
            <a:ext cx="4011084" cy="40011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5BB2-A4B3-417F-A494-A07C9E0A9DD9}" type="datetime1">
              <a:rPr lang="en-US" smtClean="0"/>
              <a:pPr/>
              <a:t>6/29/26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967228"/>
            <a:ext cx="7315200" cy="40011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0261E-B6B6-489E-A9D4-2258415AA9DC}" type="datetime1">
              <a:rPr lang="en-US" smtClean="0"/>
              <a:pPr/>
              <a:t>6/29/26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gi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00"/>
          <p:cNvSpPr>
            <a:spLocks noChangeArrowheads="1"/>
          </p:cNvSpPr>
          <p:nvPr/>
        </p:nvSpPr>
        <p:spPr bwMode="auto">
          <a:xfrm>
            <a:off x="0" y="990600"/>
            <a:ext cx="12192000" cy="36576"/>
          </a:xfrm>
          <a:prstGeom prst="rect">
            <a:avLst/>
          </a:prstGeom>
          <a:solidFill>
            <a:srgbClr val="E50000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 dirty="0">
              <a:solidFill>
                <a:srgbClr val="C4261D"/>
              </a:solidFill>
            </a:endParaRPr>
          </a:p>
        </p:txBody>
      </p:sp>
      <p:sp>
        <p:nvSpPr>
          <p:cNvPr id="10" name="Rectangle 300"/>
          <p:cNvSpPr>
            <a:spLocks noChangeArrowheads="1"/>
          </p:cNvSpPr>
          <p:nvPr/>
        </p:nvSpPr>
        <p:spPr bwMode="auto">
          <a:xfrm>
            <a:off x="0" y="6534151"/>
            <a:ext cx="10704576" cy="17463"/>
          </a:xfrm>
          <a:prstGeom prst="rect">
            <a:avLst/>
          </a:prstGeom>
          <a:solidFill>
            <a:srgbClr val="E50000"/>
          </a:solidFill>
          <a:ln w="0">
            <a:solidFill>
              <a:srgbClr val="E5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 dirty="0">
              <a:solidFill>
                <a:srgbClr val="C4261D"/>
              </a:solidFill>
            </a:endParaRPr>
          </a:p>
        </p:txBody>
      </p:sp>
      <p:pic>
        <p:nvPicPr>
          <p:cNvPr id="7" name="Picture 6" descr="sug_logo.wm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03200" y="152401"/>
            <a:ext cx="2509211" cy="685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349035" y="381000"/>
            <a:ext cx="122661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CC3300"/>
                </a:solidFill>
                <a:latin typeface="+mj-lt"/>
              </a:rPr>
              <a:t>www.nslsugars.com</a:t>
            </a:r>
          </a:p>
        </p:txBody>
      </p:sp>
      <p:pic>
        <p:nvPicPr>
          <p:cNvPr id="11" name="Picture 10" descr="Template_2.wm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0871200" y="6251928"/>
            <a:ext cx="1156269" cy="453672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38400" y="274639"/>
            <a:ext cx="76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3200" y="1143000"/>
            <a:ext cx="116840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3200" y="6477000"/>
            <a:ext cx="28448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E9BD2-CBD0-466D-BAEB-E489B442C348}" type="datetime1">
              <a:rPr lang="en-US" smtClean="0"/>
              <a:pPr/>
              <a:t>6/29/26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492876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26400" y="6492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 dir="r"/>
  </p:transition>
  <p:hf hdr="0" ftr="0" dt="0"/>
  <p:txStyles>
    <p:titleStyle>
      <a:lvl1pPr marL="0" algn="ctr" defTabSz="914400" rtl="0" eaLnBrk="1" latinLnBrk="0" hangingPunct="1">
        <a:spcBef>
          <a:spcPct val="0"/>
        </a:spcBef>
        <a:buNone/>
        <a:defRPr lang="en-US" sz="2400" b="1" kern="1200" dirty="0" smtClean="0">
          <a:solidFill>
            <a:srgbClr val="C00000"/>
          </a:solidFill>
          <a:latin typeface="+mj-lt"/>
          <a:ea typeface="+mn-ea"/>
          <a:cs typeface="+mn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SzPct val="110000"/>
        <a:buFontTx/>
        <a:buBlip>
          <a:blip r:embed="rId15"/>
        </a:buBlip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0000"/>
        </a:buClr>
        <a:buFont typeface="Wingdings" pitchFamily="2" charset="2"/>
        <a:buChar char="Ø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file:///C:/Users/Lokeshkumar%2520A/Downloads/Personal%2520Hearing/Water%2520check%2520dam.jpeg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114800" y="2971800"/>
            <a:ext cx="6324600" cy="1524000"/>
          </a:xfrm>
        </p:spPr>
        <p:txBody>
          <a:bodyPr/>
          <a:lstStyle/>
          <a:p>
            <a:r>
              <a:rPr lang="en-US" sz="400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NSL Sugars Limited, Unit-II, Aland</a:t>
            </a:r>
            <a:br>
              <a:rPr lang="en-US" sz="400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</a:br>
            <a:endParaRPr lang="en-US" sz="4000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A1ED9B-FFD2-26E3-7EC6-BA2142C48E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37C4CE8-28C6-E37C-965C-1D7DC766E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37E287B-9A25-02F8-BBE2-2F606ECD5FB8}"/>
              </a:ext>
            </a:extLst>
          </p:cNvPr>
          <p:cNvSpPr/>
          <p:nvPr/>
        </p:nvSpPr>
        <p:spPr>
          <a:xfrm>
            <a:off x="3276600" y="5957840"/>
            <a:ext cx="6096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Picture 8:  Catchments on google earth, NSL Sugars Aland Unit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AA52408-1735-EAD3-1707-AF4BAB8AD2C3}"/>
              </a:ext>
            </a:extLst>
          </p:cNvPr>
          <p:cNvSpPr txBox="1">
            <a:spLocks/>
          </p:cNvSpPr>
          <p:nvPr/>
        </p:nvSpPr>
        <p:spPr>
          <a:xfrm>
            <a:off x="2438400" y="304800"/>
            <a:ext cx="7620000" cy="563561"/>
          </a:xfrm>
          <a:prstGeom prst="rect">
            <a:avLst/>
          </a:prstGeom>
        </p:spPr>
        <p:txBody>
          <a:bodyPr/>
          <a:lstStyle>
            <a:lvl1pPr marL="0" algn="ctr" defTabSz="914400" rtl="0" eaLnBrk="1" latinLnBrk="0" hangingPunct="1">
              <a:spcBef>
                <a:spcPct val="0"/>
              </a:spcBef>
              <a:buNone/>
              <a:defRPr lang="en-US" sz="2400" b="1" kern="1200" dirty="0" smtClean="0">
                <a:solidFill>
                  <a:srgbClr val="C00000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Catchment Areas in Aland Unit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BDD2CE7-1074-0721-C6B4-C8A260A295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5424" y="3262931"/>
            <a:ext cx="1315634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" name="Image 109">
            <a:extLst>
              <a:ext uri="{FF2B5EF4-FFF2-40B4-BE49-F238E27FC236}">
                <a16:creationId xmlns:a16="http://schemas.microsoft.com/office/drawing/2014/main" id="{CE236917-5AA3-FC37-D4E1-F1343EF302FD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60102" y="1228707"/>
            <a:ext cx="5936298" cy="4484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931438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B97AD6-A090-DE1F-6E85-D0F7A3972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B8FD92A-9216-157B-B8FE-D4F711C51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81C810B-02B3-70E9-9801-C6D9AD16D010}"/>
              </a:ext>
            </a:extLst>
          </p:cNvPr>
          <p:cNvSpPr/>
          <p:nvPr/>
        </p:nvSpPr>
        <p:spPr>
          <a:xfrm>
            <a:off x="152400" y="5875856"/>
            <a:ext cx="117439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Picture 9: (a) A RCC water tank arranged to collect rooftop rainwater and (b) Site image of check dam located in Aland unit premises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E65E002-4E0B-217A-A8E4-95257126354A}"/>
              </a:ext>
            </a:extLst>
          </p:cNvPr>
          <p:cNvSpPr txBox="1">
            <a:spLocks/>
          </p:cNvSpPr>
          <p:nvPr/>
        </p:nvSpPr>
        <p:spPr>
          <a:xfrm>
            <a:off x="2438400" y="304800"/>
            <a:ext cx="7620000" cy="563561"/>
          </a:xfrm>
          <a:prstGeom prst="rect">
            <a:avLst/>
          </a:prstGeom>
        </p:spPr>
        <p:txBody>
          <a:bodyPr/>
          <a:lstStyle>
            <a:lvl1pPr marL="0" algn="ctr" defTabSz="914400" rtl="0" eaLnBrk="1" latinLnBrk="0" hangingPunct="1">
              <a:spcBef>
                <a:spcPct val="0"/>
              </a:spcBef>
              <a:buNone/>
              <a:defRPr lang="en-US" sz="2400" b="1" kern="1200" dirty="0" smtClean="0">
                <a:solidFill>
                  <a:srgbClr val="C00000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Rainwater Harvesting Unit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62D39A2-6329-9A20-BF8E-03F007BC12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70474"/>
            <a:ext cx="5943600" cy="266788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3F64FB85-6101-E4C5-0B4F-9E5340557D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5424" y="3262931"/>
            <a:ext cx="1315634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1">
            <a:extLst>
              <a:ext uri="{FF2B5EF4-FFF2-40B4-BE49-F238E27FC236}">
                <a16:creationId xmlns:a16="http://schemas.microsoft.com/office/drawing/2014/main" id="{F83FBF42-D24E-69E0-FD78-10FACABF37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384" y="3178525"/>
            <a:ext cx="5739756" cy="2576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0386474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6" name="Picture 5" descr="Thank You - Lamar Univers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0120" y="2240924"/>
            <a:ext cx="5091760" cy="237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2841724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AE565-1775-9E77-AA3B-8CA7E1930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274639"/>
            <a:ext cx="7620000" cy="646331"/>
          </a:xfrm>
        </p:spPr>
        <p:txBody>
          <a:bodyPr/>
          <a:lstStyle/>
          <a:p>
            <a:r>
              <a:rPr lang="en-US" sz="3600" dirty="0"/>
              <a:t>UWR Basic Details</a:t>
            </a:r>
            <a:endParaRPr lang="en-IN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552AC5-2913-C321-7A61-DDB5C80EA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38C2E4-18C1-4F54-1CCF-94FFE4214DF0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2628900"/>
            <a:ext cx="2971800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2ADF1AC-AE4F-0471-AB4E-A6275F0C7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00" y="1066800"/>
            <a:ext cx="6455141" cy="451973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ADD0F41-52EF-1D8B-53FD-CA9FC021BBB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8155" b="7565"/>
          <a:stretch>
            <a:fillRect/>
          </a:stretch>
        </p:blipFill>
        <p:spPr>
          <a:xfrm>
            <a:off x="4625102" y="5595499"/>
            <a:ext cx="7035800" cy="500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128930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F6EFB-74F7-7574-2A0E-DA4367593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AB36D3A-FB7F-D3FF-73EF-B279B2F2B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F982E13-E14B-7FE5-E25D-13C4477266BE}"/>
              </a:ext>
            </a:extLst>
          </p:cNvPr>
          <p:cNvSpPr/>
          <p:nvPr/>
        </p:nvSpPr>
        <p:spPr>
          <a:xfrm>
            <a:off x="4696506" y="6140917"/>
            <a:ext cx="3304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/>
              <a:t>Picture 1: Location of Aland unit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969FE76-003C-AFA1-2E9C-EB081BE25C7D}"/>
              </a:ext>
            </a:extLst>
          </p:cNvPr>
          <p:cNvSpPr txBox="1">
            <a:spLocks/>
          </p:cNvSpPr>
          <p:nvPr/>
        </p:nvSpPr>
        <p:spPr>
          <a:xfrm>
            <a:off x="2438400" y="304800"/>
            <a:ext cx="7620000" cy="563561"/>
          </a:xfrm>
          <a:prstGeom prst="rect">
            <a:avLst/>
          </a:prstGeom>
        </p:spPr>
        <p:txBody>
          <a:bodyPr/>
          <a:lstStyle>
            <a:lvl1pPr marL="0" algn="ctr" defTabSz="914400" rtl="0" eaLnBrk="1" latinLnBrk="0" hangingPunct="1">
              <a:spcBef>
                <a:spcPct val="0"/>
              </a:spcBef>
              <a:buNone/>
              <a:defRPr lang="en-US" sz="2400" b="1" kern="1200" dirty="0" smtClean="0">
                <a:solidFill>
                  <a:srgbClr val="C00000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Location of Aland Unit</a:t>
            </a:r>
            <a:br>
              <a:rPr lang="en-US" dirty="0"/>
            </a:br>
            <a:endParaRPr lang="en-US" dirty="0"/>
          </a:p>
        </p:txBody>
      </p:sp>
      <p:pic>
        <p:nvPicPr>
          <p:cNvPr id="7" name="Image 55">
            <a:extLst>
              <a:ext uri="{FF2B5EF4-FFF2-40B4-BE49-F238E27FC236}">
                <a16:creationId xmlns:a16="http://schemas.microsoft.com/office/drawing/2014/main" id="{3E68964D-188D-B7C7-05DD-F26301F26820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43201" y="1275714"/>
            <a:ext cx="6629400" cy="4809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056598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895600" y="6104597"/>
            <a:ext cx="59897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Picture 2: Cane collection and crushing sections of Aland unit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438400" y="304800"/>
            <a:ext cx="7620000" cy="563561"/>
          </a:xfrm>
          <a:prstGeom prst="rect">
            <a:avLst/>
          </a:prstGeom>
        </p:spPr>
        <p:txBody>
          <a:bodyPr/>
          <a:lstStyle>
            <a:lvl1pPr marL="0" algn="ctr" defTabSz="914400" rtl="0" eaLnBrk="1" latinLnBrk="0" hangingPunct="1">
              <a:spcBef>
                <a:spcPct val="0"/>
              </a:spcBef>
              <a:buNone/>
              <a:defRPr lang="en-US" sz="2400" b="1" kern="1200" dirty="0" smtClean="0">
                <a:solidFill>
                  <a:srgbClr val="C00000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Cane collection section  </a:t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1" y="1156773"/>
            <a:ext cx="3696658" cy="49288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1" y="1156773"/>
            <a:ext cx="36576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435688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667000" y="5879621"/>
            <a:ext cx="75227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Picture 3: Boiling house where impurities are removed from sugarcane juice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438400" y="304800"/>
            <a:ext cx="7620000" cy="563561"/>
          </a:xfrm>
          <a:prstGeom prst="rect">
            <a:avLst/>
          </a:prstGeom>
        </p:spPr>
        <p:txBody>
          <a:bodyPr/>
          <a:lstStyle>
            <a:lvl1pPr marL="0" algn="ctr" defTabSz="914400" rtl="0" eaLnBrk="1" latinLnBrk="0" hangingPunct="1">
              <a:spcBef>
                <a:spcPct val="0"/>
              </a:spcBef>
              <a:buNone/>
              <a:defRPr lang="en-US" sz="2400" b="1" kern="1200" dirty="0" smtClean="0">
                <a:solidFill>
                  <a:srgbClr val="C00000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Sugar processing section</a:t>
            </a:r>
            <a:br>
              <a:rPr lang="en-US" dirty="0"/>
            </a:b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95400"/>
            <a:ext cx="5715000" cy="44005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295400"/>
            <a:ext cx="5791200" cy="440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432848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14400" y="5764897"/>
            <a:ext cx="10287000" cy="640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Picture 4: (a) Mill house where the cane is crushed to extract juice and (b) Centrifugal section used for separation of sugar crystals from the molasses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060526"/>
            <a:ext cx="3462392" cy="461652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3"/>
          <a:stretch/>
        </p:blipFill>
        <p:spPr>
          <a:xfrm>
            <a:off x="5181600" y="1080019"/>
            <a:ext cx="5775511" cy="4597029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2438400" y="304800"/>
            <a:ext cx="7620000" cy="563561"/>
          </a:xfrm>
          <a:prstGeom prst="rect">
            <a:avLst/>
          </a:prstGeom>
        </p:spPr>
        <p:txBody>
          <a:bodyPr/>
          <a:lstStyle>
            <a:lvl1pPr marL="0" algn="ctr" defTabSz="914400" rtl="0" eaLnBrk="1" latinLnBrk="0" hangingPunct="1">
              <a:spcBef>
                <a:spcPct val="0"/>
              </a:spcBef>
              <a:buNone/>
              <a:defRPr lang="en-US" sz="2400" b="1" kern="1200" dirty="0" smtClean="0">
                <a:solidFill>
                  <a:srgbClr val="C00000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Sugar processing section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146447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298353" y="5743264"/>
            <a:ext cx="9601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Picture 5: (a) Boiler produce steam that's used in many stages of sugar manufacturing, (b) Turbine section generate electricity and power for the plant‘s uses and export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438400" y="304800"/>
            <a:ext cx="7620000" cy="563561"/>
          </a:xfrm>
          <a:prstGeom prst="rect">
            <a:avLst/>
          </a:prstGeom>
        </p:spPr>
        <p:txBody>
          <a:bodyPr/>
          <a:lstStyle>
            <a:lvl1pPr marL="0" algn="ctr" defTabSz="914400" rtl="0" eaLnBrk="1" latinLnBrk="0" hangingPunct="1">
              <a:spcBef>
                <a:spcPct val="0"/>
              </a:spcBef>
              <a:buNone/>
              <a:defRPr lang="en-US" sz="2400" b="1" kern="1200" dirty="0" smtClean="0">
                <a:solidFill>
                  <a:srgbClr val="C00000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Cogeneration Section</a:t>
            </a:r>
            <a:br>
              <a:rPr lang="en-US" dirty="0"/>
            </a:b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24"/>
          <a:stretch/>
        </p:blipFill>
        <p:spPr>
          <a:xfrm>
            <a:off x="914400" y="1371600"/>
            <a:ext cx="3733800" cy="428019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04" r="1166"/>
          <a:stretch/>
        </p:blipFill>
        <p:spPr>
          <a:xfrm>
            <a:off x="4876800" y="1371600"/>
            <a:ext cx="6592377" cy="429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898532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514600" y="5968011"/>
            <a:ext cx="80839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Picture 6: (a) Water treatment plant capacity of 25 m3/</a:t>
            </a:r>
            <a:r>
              <a:rPr lang="en-US" b="1" dirty="0" err="1"/>
              <a:t>hr</a:t>
            </a:r>
            <a:r>
              <a:rPr lang="en-US" b="1" dirty="0"/>
              <a:t> and (b) WTP analysis Lab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262619"/>
            <a:ext cx="5994400" cy="449580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438400" y="304800"/>
            <a:ext cx="7620000" cy="563561"/>
          </a:xfrm>
          <a:prstGeom prst="rect">
            <a:avLst/>
          </a:prstGeom>
        </p:spPr>
        <p:txBody>
          <a:bodyPr/>
          <a:lstStyle>
            <a:lvl1pPr marL="0" algn="ctr" defTabSz="914400" rtl="0" eaLnBrk="1" latinLnBrk="0" hangingPunct="1">
              <a:spcBef>
                <a:spcPct val="0"/>
              </a:spcBef>
              <a:buNone/>
              <a:defRPr lang="en-US" sz="2400" b="1" kern="1200" dirty="0" smtClean="0">
                <a:solidFill>
                  <a:srgbClr val="C00000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WTP (Water treatment plant)</a:t>
            </a:r>
          </a:p>
        </p:txBody>
      </p:sp>
      <p:sp>
        <p:nvSpPr>
          <p:cNvPr id="7" name="AutoShape 2" descr="blob:https://web.whatsapp.com/6bbf9b87-1cf6-41f8-b5c7-22776ec2dc1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33" t="7778" b="6666"/>
          <a:stretch/>
        </p:blipFill>
        <p:spPr>
          <a:xfrm>
            <a:off x="6232451" y="1259574"/>
            <a:ext cx="5730949" cy="450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945465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838638" y="5735493"/>
            <a:ext cx="8066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Picture 7: (a) UASB (Anaerobic) Reactor and (b) Aerobic treatment of wastewater 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438400" y="304800"/>
            <a:ext cx="7620000" cy="563561"/>
          </a:xfrm>
          <a:prstGeom prst="rect">
            <a:avLst/>
          </a:prstGeom>
        </p:spPr>
        <p:txBody>
          <a:bodyPr/>
          <a:lstStyle>
            <a:lvl1pPr marL="0" algn="ctr" defTabSz="914400" rtl="0" eaLnBrk="1" latinLnBrk="0" hangingPunct="1">
              <a:spcBef>
                <a:spcPct val="0"/>
              </a:spcBef>
              <a:buNone/>
              <a:defRPr lang="en-US" sz="2400" b="1" kern="1200" dirty="0" smtClean="0">
                <a:solidFill>
                  <a:srgbClr val="C00000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ETP (Effluent treatment plant)</a:t>
            </a:r>
            <a:br>
              <a:rPr lang="en-US" dirty="0"/>
            </a:b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619693"/>
            <a:ext cx="4978400" cy="37338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3" t="37778" r="4166"/>
          <a:stretch/>
        </p:blipFill>
        <p:spPr>
          <a:xfrm>
            <a:off x="5486400" y="1594884"/>
            <a:ext cx="6409913" cy="3739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11767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NSL Suga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30059</TotalTime>
  <Words>243</Words>
  <Application>Microsoft Macintosh PowerPoint</Application>
  <PresentationFormat>Widescreen</PresentationFormat>
  <Paragraphs>33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Helvetica</vt:lpstr>
      <vt:lpstr>Humanst521 BT</vt:lpstr>
      <vt:lpstr>Wingdings</vt:lpstr>
      <vt:lpstr>NSL Sugars</vt:lpstr>
      <vt:lpstr>NSL Sugars Limited, Unit-II, Aland </vt:lpstr>
      <vt:lpstr>UWR Basic Details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Integrated Sugar Complex</dc:title>
  <dc:creator>Ashish</dc:creator>
  <cp:lastModifiedBy>Shivani Chauhan</cp:lastModifiedBy>
  <cp:revision>2866</cp:revision>
  <cp:lastPrinted>2012-05-10T14:14:25Z</cp:lastPrinted>
  <dcterms:created xsi:type="dcterms:W3CDTF">2006-08-16T00:00:00Z</dcterms:created>
  <dcterms:modified xsi:type="dcterms:W3CDTF">2026-06-29T08:33:27Z</dcterms:modified>
</cp:coreProperties>
</file>